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56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6680"/>
    <a:srgbClr val="CC99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361"/>
    <p:restoredTop sz="96301"/>
  </p:normalViewPr>
  <p:slideViewPr>
    <p:cSldViewPr snapToGrid="0">
      <p:cViewPr>
        <p:scale>
          <a:sx n="250" d="100"/>
          <a:sy n="250" d="100"/>
        </p:scale>
        <p:origin x="-640" y="-113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JP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68C989-3E52-9143-A4E0-86D9A21B8508}" type="datetimeFigureOut">
              <a:rPr lang="en-JP" smtClean="0"/>
              <a:t>2026/06/08</a:t>
            </a:fld>
            <a:endParaRPr lang="en-JP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60638" y="1143000"/>
            <a:ext cx="17367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JP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4BF13A-603E-5145-ADB9-932F86904DE2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525950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JP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4BF13A-603E-5145-ADB9-932F86904DE2}" type="slidenum">
              <a:rPr lang="en-JP" smtClean="0"/>
              <a:t>1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896325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09CB4-55E4-024F-A1ED-8B990E6C877A}" type="datetimeFigureOut">
              <a:rPr lang="en-JP" smtClean="0"/>
              <a:t>2026/06/08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6F229-A7C4-7D4D-A302-66F56C18F19A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466165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09CB4-55E4-024F-A1ED-8B990E6C877A}" type="datetimeFigureOut">
              <a:rPr lang="en-JP" smtClean="0"/>
              <a:t>2026/06/08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6F229-A7C4-7D4D-A302-66F56C18F19A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136115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09CB4-55E4-024F-A1ED-8B990E6C877A}" type="datetimeFigureOut">
              <a:rPr lang="en-JP" smtClean="0"/>
              <a:t>2026/06/08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6F229-A7C4-7D4D-A302-66F56C18F19A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484900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09CB4-55E4-024F-A1ED-8B990E6C877A}" type="datetimeFigureOut">
              <a:rPr lang="en-JP" smtClean="0"/>
              <a:t>2026/06/08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6F229-A7C4-7D4D-A302-66F56C18F19A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138076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09CB4-55E4-024F-A1ED-8B990E6C877A}" type="datetimeFigureOut">
              <a:rPr lang="en-JP" smtClean="0"/>
              <a:t>2026/06/08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6F229-A7C4-7D4D-A302-66F56C18F19A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562511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09CB4-55E4-024F-A1ED-8B990E6C877A}" type="datetimeFigureOut">
              <a:rPr lang="en-JP" smtClean="0"/>
              <a:t>2026/06/08</a:t>
            </a:fld>
            <a:endParaRPr lang="en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6F229-A7C4-7D4D-A302-66F56C18F19A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097406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09CB4-55E4-024F-A1ED-8B990E6C877A}" type="datetimeFigureOut">
              <a:rPr lang="en-JP" smtClean="0"/>
              <a:t>2026/06/08</a:t>
            </a:fld>
            <a:endParaRPr lang="en-JP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6F229-A7C4-7D4D-A302-66F56C18F19A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985504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09CB4-55E4-024F-A1ED-8B990E6C877A}" type="datetimeFigureOut">
              <a:rPr lang="en-JP" smtClean="0"/>
              <a:t>2026/06/08</a:t>
            </a:fld>
            <a:endParaRPr lang="en-JP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6F229-A7C4-7D4D-A302-66F56C18F19A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449060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09CB4-55E4-024F-A1ED-8B990E6C877A}" type="datetimeFigureOut">
              <a:rPr lang="en-JP" smtClean="0"/>
              <a:t>2026/06/08</a:t>
            </a:fld>
            <a:endParaRPr lang="en-JP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6F229-A7C4-7D4D-A302-66F56C18F19A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374280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09CB4-55E4-024F-A1ED-8B990E6C877A}" type="datetimeFigureOut">
              <a:rPr lang="en-JP" smtClean="0"/>
              <a:t>2026/06/08</a:t>
            </a:fld>
            <a:endParaRPr lang="en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6F229-A7C4-7D4D-A302-66F56C18F19A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056285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09CB4-55E4-024F-A1ED-8B990E6C877A}" type="datetimeFigureOut">
              <a:rPr lang="en-JP" smtClean="0"/>
              <a:t>2026/06/08</a:t>
            </a:fld>
            <a:endParaRPr lang="en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6F229-A7C4-7D4D-A302-66F56C18F19A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942417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7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9409CB4-55E4-024F-A1ED-8B990E6C877A}" type="datetimeFigureOut">
              <a:rPr lang="en-JP" smtClean="0"/>
              <a:t>2026/06/08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16F229-A7C4-7D4D-A302-66F56C18F19A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752787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emf"/><Relationship Id="rId18" Type="http://schemas.openxmlformats.org/officeDocument/2006/relationships/image" Target="../media/image16.emf"/><Relationship Id="rId3" Type="http://schemas.openxmlformats.org/officeDocument/2006/relationships/image" Target="../media/image1.svg"/><Relationship Id="rId7" Type="http://schemas.openxmlformats.org/officeDocument/2006/relationships/image" Target="../media/image5.svg"/><Relationship Id="rId12" Type="http://schemas.openxmlformats.org/officeDocument/2006/relationships/image" Target="../media/image10.emf"/><Relationship Id="rId17" Type="http://schemas.openxmlformats.org/officeDocument/2006/relationships/image" Target="../media/image15.emf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emf"/><Relationship Id="rId20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9.emf"/><Relationship Id="rId5" Type="http://schemas.openxmlformats.org/officeDocument/2006/relationships/image" Target="../media/image3.svg"/><Relationship Id="rId15" Type="http://schemas.openxmlformats.org/officeDocument/2006/relationships/image" Target="../media/image13.emf"/><Relationship Id="rId10" Type="http://schemas.openxmlformats.org/officeDocument/2006/relationships/image" Target="../media/image8.emf"/><Relationship Id="rId19" Type="http://schemas.openxmlformats.org/officeDocument/2006/relationships/image" Target="../media/image17.emf"/><Relationship Id="rId4" Type="http://schemas.openxmlformats.org/officeDocument/2006/relationships/image" Target="../media/image2.svg"/><Relationship Id="rId9" Type="http://schemas.openxmlformats.org/officeDocument/2006/relationships/image" Target="../media/image7.svg"/><Relationship Id="rId14" Type="http://schemas.openxmlformats.org/officeDocument/2006/relationships/image" Target="../media/image1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633BD0E-9AEA-6B15-54FF-1A499FA754AB}"/>
              </a:ext>
            </a:extLst>
          </p:cNvPr>
          <p:cNvSpPr/>
          <p:nvPr/>
        </p:nvSpPr>
        <p:spPr>
          <a:xfrm>
            <a:off x="0" y="0"/>
            <a:ext cx="6858000" cy="1092113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2A7838-4BC3-8AF5-20E2-DD75A1ED530F}"/>
              </a:ext>
            </a:extLst>
          </p:cNvPr>
          <p:cNvSpPr txBox="1"/>
          <p:nvPr/>
        </p:nvSpPr>
        <p:spPr>
          <a:xfrm>
            <a:off x="794513" y="145762"/>
            <a:ext cx="60147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JP" b="1" dirty="0">
                <a:solidFill>
                  <a:schemeClr val="bg1"/>
                </a:solidFill>
              </a:rPr>
              <a:t>Pure Borrow: Linear </a:t>
            </a:r>
            <a:r>
              <a:rPr lang="en-JP" b="1" dirty="0">
                <a:solidFill>
                  <a:schemeClr val="accent6"/>
                </a:solidFill>
              </a:rPr>
              <a:t>Haskell</a:t>
            </a:r>
            <a:r>
              <a:rPr lang="en-JP" b="1" dirty="0">
                <a:solidFill>
                  <a:schemeClr val="bg1"/>
                </a:solidFill>
              </a:rPr>
              <a:t> Meets </a:t>
            </a:r>
            <a:r>
              <a:rPr lang="en-JP" b="1" dirty="0">
                <a:solidFill>
                  <a:schemeClr val="accent6"/>
                </a:solidFill>
              </a:rPr>
              <a:t>Rust</a:t>
            </a:r>
            <a:r>
              <a:rPr lang="en-JP" b="1" dirty="0">
                <a:solidFill>
                  <a:schemeClr val="bg1"/>
                </a:solidFill>
              </a:rPr>
              <a:t>-Style Borrowing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22AF7E-E3F1-3EC0-EEE0-8695C7626E98}"/>
              </a:ext>
            </a:extLst>
          </p:cNvPr>
          <p:cNvSpPr txBox="1"/>
          <p:nvPr/>
        </p:nvSpPr>
        <p:spPr>
          <a:xfrm>
            <a:off x="1371113" y="494931"/>
            <a:ext cx="48615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JP" sz="1400" b="1" u="sng" dirty="0">
                <a:solidFill>
                  <a:schemeClr val="bg1"/>
                </a:solidFill>
              </a:rPr>
              <a:t>Yusuke Matsushita</a:t>
            </a:r>
            <a:r>
              <a:rPr lang="en-JP" sz="1400" dirty="0">
                <a:solidFill>
                  <a:schemeClr val="bg1"/>
                </a:solidFill>
              </a:rPr>
              <a:t> (Kyoto University)     </a:t>
            </a:r>
            <a:r>
              <a:rPr lang="en-JP" sz="1400" b="1" dirty="0">
                <a:solidFill>
                  <a:schemeClr val="bg1"/>
                </a:solidFill>
              </a:rPr>
              <a:t>Hiromi Ishii</a:t>
            </a:r>
            <a:r>
              <a:rPr lang="en-JP" sz="1400" dirty="0">
                <a:solidFill>
                  <a:schemeClr val="bg1"/>
                </a:solidFill>
              </a:rPr>
              <a:t> (JIJ Inc.)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2B41EA-912C-F352-674D-82E7FA8B9075}"/>
              </a:ext>
            </a:extLst>
          </p:cNvPr>
          <p:cNvSpPr txBox="1"/>
          <p:nvPr/>
        </p:nvSpPr>
        <p:spPr>
          <a:xfrm>
            <a:off x="2847158" y="743452"/>
            <a:ext cx="19094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JP" sz="1100" dirty="0">
                <a:solidFill>
                  <a:schemeClr val="bg1"/>
                </a:solidFill>
              </a:rPr>
              <a:t>Published at ACM PLDI 2026</a:t>
            </a:r>
          </a:p>
        </p:txBody>
      </p:sp>
      <p:pic>
        <p:nvPicPr>
          <p:cNvPr id="12" name="Graphic 11" descr="Computer with solid fill">
            <a:extLst>
              <a:ext uri="{FF2B5EF4-FFF2-40B4-BE49-F238E27FC236}">
                <a16:creationId xmlns:a16="http://schemas.microsoft.com/office/drawing/2014/main" id="{37D5C67D-90EF-A3D5-82ED-2C94E9AC2EC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61493" y="1307744"/>
            <a:ext cx="521208" cy="521208"/>
          </a:xfrm>
          <a:prstGeom prst="rect">
            <a:avLst/>
          </a:prstGeom>
        </p:spPr>
      </p:pic>
      <p:pic>
        <p:nvPicPr>
          <p:cNvPr id="14" name="Graphic 13" descr="Dance with solid fill">
            <a:extLst>
              <a:ext uri="{FF2B5EF4-FFF2-40B4-BE49-F238E27FC236}">
                <a16:creationId xmlns:a16="http://schemas.microsoft.com/office/drawing/2014/main" id="{F6B42325-1077-A43A-D15F-6654511FF47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14606" y="1307744"/>
            <a:ext cx="521208" cy="52120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EC3AE92-7690-8428-9550-ADCFDC65066F}"/>
              </a:ext>
            </a:extLst>
          </p:cNvPr>
          <p:cNvSpPr txBox="1"/>
          <p:nvPr/>
        </p:nvSpPr>
        <p:spPr>
          <a:xfrm>
            <a:off x="174102" y="1300177"/>
            <a:ext cx="1177823" cy="338554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</p:spPr>
        <p:txBody>
          <a:bodyPr wrap="none" rtlCol="0">
            <a:spAutoFit/>
          </a:bodyPr>
          <a:lstStyle/>
          <a:p>
            <a:r>
              <a:rPr lang="en-JP" sz="1600" b="1" dirty="0">
                <a:solidFill>
                  <a:schemeClr val="bg1"/>
                </a:solidFill>
              </a:rPr>
              <a:t>Big picture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7A4F171-FF78-FB60-6E08-5592FB44D5F0}"/>
              </a:ext>
            </a:extLst>
          </p:cNvPr>
          <p:cNvSpPr txBox="1"/>
          <p:nvPr/>
        </p:nvSpPr>
        <p:spPr>
          <a:xfrm>
            <a:off x="2163246" y="1414460"/>
            <a:ext cx="8771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JP" sz="1400" b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Humans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AFBB589-25D5-423E-745A-27D9E0008589}"/>
              </a:ext>
            </a:extLst>
          </p:cNvPr>
          <p:cNvSpPr txBox="1"/>
          <p:nvPr/>
        </p:nvSpPr>
        <p:spPr>
          <a:xfrm>
            <a:off x="4749049" y="1414460"/>
            <a:ext cx="10125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JP" sz="1400" b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Computer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44A3E5D-7C39-DD4D-EF8E-2ECF1A174135}"/>
              </a:ext>
            </a:extLst>
          </p:cNvPr>
          <p:cNvSpPr txBox="1"/>
          <p:nvPr/>
        </p:nvSpPr>
        <p:spPr>
          <a:xfrm>
            <a:off x="1298043" y="1753553"/>
            <a:ext cx="19272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JP" sz="1400" b="1" dirty="0">
                <a:solidFill>
                  <a:srgbClr val="CC99FF"/>
                </a:solidFill>
              </a:rPr>
              <a:t>Functional</a:t>
            </a:r>
            <a:r>
              <a:rPr lang="en-JP" sz="1400" b="1" dirty="0">
                <a:solidFill>
                  <a:schemeClr val="bg1"/>
                </a:solidFill>
              </a:rPr>
              <a:t> languages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E9A1D1A-995C-E1BB-5314-6AE7E53C05A5}"/>
              </a:ext>
            </a:extLst>
          </p:cNvPr>
          <p:cNvSpPr txBox="1"/>
          <p:nvPr/>
        </p:nvSpPr>
        <p:spPr>
          <a:xfrm>
            <a:off x="4645158" y="1753553"/>
            <a:ext cx="19295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JP" sz="1400" b="1" dirty="0">
                <a:solidFill>
                  <a:srgbClr val="E66680"/>
                </a:solidFill>
              </a:rPr>
              <a:t>Imperative</a:t>
            </a:r>
            <a:r>
              <a:rPr lang="en-JP" sz="1400" b="1" dirty="0">
                <a:solidFill>
                  <a:schemeClr val="bg1"/>
                </a:solidFill>
              </a:rPr>
              <a:t> languages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AC95490-850B-A198-D852-96760BE329B4}"/>
              </a:ext>
            </a:extLst>
          </p:cNvPr>
          <p:cNvSpPr txBox="1"/>
          <p:nvPr/>
        </p:nvSpPr>
        <p:spPr>
          <a:xfrm>
            <a:off x="2713475" y="2114184"/>
            <a:ext cx="7970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JP" b="1" dirty="0">
                <a:solidFill>
                  <a:srgbClr val="CC99FF"/>
                </a:solidFill>
              </a:rPr>
              <a:t>Purity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887780A-2881-A309-CCF2-B357154D0BB2}"/>
              </a:ext>
            </a:extLst>
          </p:cNvPr>
          <p:cNvSpPr txBox="1"/>
          <p:nvPr/>
        </p:nvSpPr>
        <p:spPr>
          <a:xfrm>
            <a:off x="4499845" y="2114184"/>
            <a:ext cx="1125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JP" b="1" dirty="0">
                <a:solidFill>
                  <a:srgbClr val="E66680"/>
                </a:solidFill>
              </a:rPr>
              <a:t>Mutation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673C58F-D262-E6C6-E2CC-FFC12E6A9DBD}"/>
              </a:ext>
            </a:extLst>
          </p:cNvPr>
          <p:cNvSpPr txBox="1"/>
          <p:nvPr/>
        </p:nvSpPr>
        <p:spPr>
          <a:xfrm>
            <a:off x="5633750" y="2083407"/>
            <a:ext cx="97334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JP" sz="1100" dirty="0">
                <a:solidFill>
                  <a:schemeClr val="bg1"/>
                </a:solidFill>
              </a:rPr>
              <a:t>Crucial for </a:t>
            </a:r>
          </a:p>
          <a:p>
            <a:r>
              <a:rPr lang="en-JP" sz="1100" dirty="0">
                <a:solidFill>
                  <a:schemeClr val="bg1"/>
                </a:solidFill>
              </a:rPr>
              <a:t>performance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C95128B-4FE7-1233-CF20-E29E0B58B9EB}"/>
              </a:ext>
            </a:extLst>
          </p:cNvPr>
          <p:cNvSpPr txBox="1"/>
          <p:nvPr/>
        </p:nvSpPr>
        <p:spPr>
          <a:xfrm>
            <a:off x="946858" y="2083407"/>
            <a:ext cx="179889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JP" sz="1100" dirty="0">
                <a:solidFill>
                  <a:schemeClr val="bg1"/>
                </a:solidFill>
              </a:rPr>
              <a:t>Same results regardless of</a:t>
            </a:r>
          </a:p>
          <a:p>
            <a:r>
              <a:rPr lang="en-JP" sz="1100" dirty="0">
                <a:solidFill>
                  <a:schemeClr val="bg1"/>
                </a:solidFill>
              </a:rPr>
              <a:t>when &amp; where computed</a:t>
            </a:r>
          </a:p>
        </p:txBody>
      </p:sp>
      <p:pic>
        <p:nvPicPr>
          <p:cNvPr id="29" name="Graphic 28" descr="Star with solid fill">
            <a:extLst>
              <a:ext uri="{FF2B5EF4-FFF2-40B4-BE49-F238E27FC236}">
                <a16:creationId xmlns:a16="http://schemas.microsoft.com/office/drawing/2014/main" id="{B5C17399-4F96-5749-C319-1B720F00047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43801" y="1412655"/>
            <a:ext cx="448899" cy="448899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D642953B-ECFD-74DE-A873-EE30D2C43D61}"/>
              </a:ext>
            </a:extLst>
          </p:cNvPr>
          <p:cNvSpPr txBox="1"/>
          <p:nvPr/>
        </p:nvSpPr>
        <p:spPr>
          <a:xfrm>
            <a:off x="3670733" y="1839521"/>
            <a:ext cx="5950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JP" sz="1400" b="1" dirty="0">
                <a:solidFill>
                  <a:schemeClr val="bg1"/>
                </a:solidFill>
              </a:rPr>
              <a:t>Ideal</a:t>
            </a:r>
          </a:p>
        </p:txBody>
      </p:sp>
      <p:sp>
        <p:nvSpPr>
          <p:cNvPr id="33" name="Right Arrow 32">
            <a:extLst>
              <a:ext uri="{FF2B5EF4-FFF2-40B4-BE49-F238E27FC236}">
                <a16:creationId xmlns:a16="http://schemas.microsoft.com/office/drawing/2014/main" id="{B2292BE7-87DF-72AA-F414-FF7179CACB6B}"/>
              </a:ext>
            </a:extLst>
          </p:cNvPr>
          <p:cNvSpPr/>
          <p:nvPr/>
        </p:nvSpPr>
        <p:spPr>
          <a:xfrm rot="18900000">
            <a:off x="3362810" y="1887610"/>
            <a:ext cx="298393" cy="172413"/>
          </a:xfrm>
          <a:prstGeom prst="rightArrow">
            <a:avLst>
              <a:gd name="adj1" fmla="val 41733"/>
              <a:gd name="adj2" fmla="val 74989"/>
            </a:avLst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34" name="Right Arrow 33">
            <a:extLst>
              <a:ext uri="{FF2B5EF4-FFF2-40B4-BE49-F238E27FC236}">
                <a16:creationId xmlns:a16="http://schemas.microsoft.com/office/drawing/2014/main" id="{942B4E4A-FA05-F126-3323-F1541C0A5FE3}"/>
              </a:ext>
            </a:extLst>
          </p:cNvPr>
          <p:cNvSpPr/>
          <p:nvPr/>
        </p:nvSpPr>
        <p:spPr>
          <a:xfrm rot="2700000" flipH="1">
            <a:off x="4256440" y="1887610"/>
            <a:ext cx="298393" cy="172413"/>
          </a:xfrm>
          <a:prstGeom prst="rightArrow">
            <a:avLst>
              <a:gd name="adj1" fmla="val 41733"/>
              <a:gd name="adj2" fmla="val 74989"/>
            </a:avLst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D6BDD7E-C8CC-0BD4-8A3E-1CF1487297C4}"/>
              </a:ext>
            </a:extLst>
          </p:cNvPr>
          <p:cNvSpPr txBox="1"/>
          <p:nvPr/>
        </p:nvSpPr>
        <p:spPr>
          <a:xfrm>
            <a:off x="1955829" y="2553312"/>
            <a:ext cx="10480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JP" sz="1400" b="1" dirty="0">
                <a:solidFill>
                  <a:srgbClr val="CC99FF"/>
                </a:solidFill>
              </a:rPr>
              <a:t>Haskell</a:t>
            </a:r>
            <a:r>
              <a:rPr lang="en-JP" sz="1400" dirty="0">
                <a:solidFill>
                  <a:schemeClr val="bg1"/>
                </a:solidFill>
              </a:rPr>
              <a:t> </a:t>
            </a:r>
            <a:r>
              <a:rPr lang="en-JP" sz="1200" dirty="0">
                <a:solidFill>
                  <a:schemeClr val="bg1"/>
                </a:solidFill>
              </a:rPr>
              <a:t>’90</a:t>
            </a:r>
            <a:endParaRPr lang="en-JP" sz="1400" dirty="0">
              <a:solidFill>
                <a:schemeClr val="bg1"/>
              </a:solidFill>
            </a:endParaRPr>
          </a:p>
        </p:txBody>
      </p:sp>
      <p:pic>
        <p:nvPicPr>
          <p:cNvPr id="39" name="Graphic 38">
            <a:extLst>
              <a:ext uri="{FF2B5EF4-FFF2-40B4-BE49-F238E27FC236}">
                <a16:creationId xmlns:a16="http://schemas.microsoft.com/office/drawing/2014/main" id="{AFCEF1CF-1AC9-B433-8148-52FDB686401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63410" y="2622621"/>
            <a:ext cx="200406" cy="150305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7934F911-4E88-D381-D771-2E3CCCB86DC4}"/>
              </a:ext>
            </a:extLst>
          </p:cNvPr>
          <p:cNvSpPr txBox="1"/>
          <p:nvPr/>
        </p:nvSpPr>
        <p:spPr>
          <a:xfrm>
            <a:off x="279902" y="2568701"/>
            <a:ext cx="162897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JP" sz="1100" b="1" dirty="0">
                <a:solidFill>
                  <a:schemeClr val="bg1"/>
                </a:solidFill>
              </a:rPr>
              <a:t>λ-calculus</a:t>
            </a:r>
            <a:r>
              <a:rPr lang="en-JP" sz="1100" dirty="0">
                <a:solidFill>
                  <a:schemeClr val="bg1"/>
                </a:solidFill>
              </a:rPr>
              <a:t> </a:t>
            </a:r>
            <a:r>
              <a:rPr lang="en-JP" sz="1000" dirty="0">
                <a:solidFill>
                  <a:schemeClr val="bg1"/>
                </a:solidFill>
              </a:rPr>
              <a:t>Church 1936</a:t>
            </a:r>
            <a:endParaRPr lang="en-JP" sz="1100" dirty="0">
              <a:solidFill>
                <a:schemeClr val="bg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31AA3B4-FFA8-41ED-BCFA-17D47EF6F8A9}"/>
              </a:ext>
            </a:extLst>
          </p:cNvPr>
          <p:cNvSpPr txBox="1"/>
          <p:nvPr/>
        </p:nvSpPr>
        <p:spPr>
          <a:xfrm>
            <a:off x="3500813" y="2525804"/>
            <a:ext cx="934872" cy="5440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JP" b="1" dirty="0">
                <a:solidFill>
                  <a:schemeClr val="accent6"/>
                </a:solidFill>
              </a:rPr>
              <a:t>Pure</a:t>
            </a:r>
            <a:br>
              <a:rPr lang="en-JP" b="1" dirty="0">
                <a:solidFill>
                  <a:schemeClr val="accent6"/>
                </a:solidFill>
              </a:rPr>
            </a:br>
            <a:r>
              <a:rPr lang="en-JP" b="1" dirty="0">
                <a:solidFill>
                  <a:schemeClr val="accent6"/>
                </a:solidFill>
              </a:rPr>
              <a:t>Borrow</a:t>
            </a:r>
          </a:p>
        </p:txBody>
      </p:sp>
      <p:sp>
        <p:nvSpPr>
          <p:cNvPr id="43" name="Triangle 42">
            <a:extLst>
              <a:ext uri="{FF2B5EF4-FFF2-40B4-BE49-F238E27FC236}">
                <a16:creationId xmlns:a16="http://schemas.microsoft.com/office/drawing/2014/main" id="{19773BE9-FFAC-5038-64F3-793DE199F400}"/>
              </a:ext>
            </a:extLst>
          </p:cNvPr>
          <p:cNvSpPr/>
          <p:nvPr/>
        </p:nvSpPr>
        <p:spPr>
          <a:xfrm rot="5400000">
            <a:off x="1840420" y="2627688"/>
            <a:ext cx="159027" cy="159025"/>
          </a:xfrm>
          <a:prstGeom prst="triangle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44" name="Triangle 43">
            <a:extLst>
              <a:ext uri="{FF2B5EF4-FFF2-40B4-BE49-F238E27FC236}">
                <a16:creationId xmlns:a16="http://schemas.microsoft.com/office/drawing/2014/main" id="{D1E89F47-A47B-5D7E-FDBE-592D882469C8}"/>
              </a:ext>
            </a:extLst>
          </p:cNvPr>
          <p:cNvSpPr/>
          <p:nvPr/>
        </p:nvSpPr>
        <p:spPr>
          <a:xfrm rot="5400000">
            <a:off x="3297783" y="2627688"/>
            <a:ext cx="159027" cy="159025"/>
          </a:xfrm>
          <a:prstGeom prst="triangle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45" name="Triangle 44">
            <a:extLst>
              <a:ext uri="{FF2B5EF4-FFF2-40B4-BE49-F238E27FC236}">
                <a16:creationId xmlns:a16="http://schemas.microsoft.com/office/drawing/2014/main" id="{F5F03685-0925-DD5E-8B57-4EB7704C9911}"/>
              </a:ext>
            </a:extLst>
          </p:cNvPr>
          <p:cNvSpPr/>
          <p:nvPr/>
        </p:nvSpPr>
        <p:spPr>
          <a:xfrm rot="16200000" flipH="1">
            <a:off x="4454664" y="2627688"/>
            <a:ext cx="159027" cy="159025"/>
          </a:xfrm>
          <a:prstGeom prst="triangle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345D660-9A8D-87F3-0694-9D5B0EF7D06F}"/>
              </a:ext>
            </a:extLst>
          </p:cNvPr>
          <p:cNvSpPr txBox="1"/>
          <p:nvPr/>
        </p:nvSpPr>
        <p:spPr>
          <a:xfrm>
            <a:off x="4687216" y="2553312"/>
            <a:ext cx="9228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JP" sz="1400" b="1" dirty="0">
                <a:solidFill>
                  <a:srgbClr val="E66680"/>
                </a:solidFill>
              </a:rPr>
              <a:t>Rust</a:t>
            </a:r>
            <a:r>
              <a:rPr lang="en-JP" sz="1400" dirty="0">
                <a:solidFill>
                  <a:schemeClr val="bg1"/>
                </a:solidFill>
              </a:rPr>
              <a:t> </a:t>
            </a:r>
            <a:r>
              <a:rPr lang="en-JP" sz="1200" dirty="0">
                <a:solidFill>
                  <a:schemeClr val="bg1"/>
                </a:solidFill>
              </a:rPr>
              <a:t>2015</a:t>
            </a:r>
            <a:endParaRPr lang="en-JP" sz="1400" dirty="0">
              <a:solidFill>
                <a:schemeClr val="bg1"/>
              </a:solidFill>
            </a:endParaRPr>
          </a:p>
        </p:txBody>
      </p:sp>
      <p:pic>
        <p:nvPicPr>
          <p:cNvPr id="49" name="Graphic 48">
            <a:extLst>
              <a:ext uri="{FF2B5EF4-FFF2-40B4-BE49-F238E27FC236}">
                <a16:creationId xmlns:a16="http://schemas.microsoft.com/office/drawing/2014/main" id="{0C7CE241-D38A-A19F-D299-3E5C3D980FC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82489" y="2594198"/>
            <a:ext cx="226005" cy="226005"/>
          </a:xfrm>
          <a:prstGeom prst="rect">
            <a:avLst/>
          </a:prstGeom>
        </p:spPr>
      </p:pic>
      <p:sp>
        <p:nvSpPr>
          <p:cNvPr id="51" name="Triangle 50">
            <a:extLst>
              <a:ext uri="{FF2B5EF4-FFF2-40B4-BE49-F238E27FC236}">
                <a16:creationId xmlns:a16="http://schemas.microsoft.com/office/drawing/2014/main" id="{99B9FFC6-AB00-AD78-F905-7A674B64CC57}"/>
              </a:ext>
            </a:extLst>
          </p:cNvPr>
          <p:cNvSpPr/>
          <p:nvPr/>
        </p:nvSpPr>
        <p:spPr>
          <a:xfrm rot="16200000" flipH="1">
            <a:off x="5921046" y="2627688"/>
            <a:ext cx="159027" cy="159025"/>
          </a:xfrm>
          <a:prstGeom prst="triangle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D0DEE10-800D-3175-8C62-F16EF3795BA1}"/>
              </a:ext>
            </a:extLst>
          </p:cNvPr>
          <p:cNvSpPr txBox="1"/>
          <p:nvPr/>
        </p:nvSpPr>
        <p:spPr>
          <a:xfrm>
            <a:off x="6143116" y="2568701"/>
            <a:ext cx="49404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JP" sz="1100" b="1" dirty="0">
                <a:solidFill>
                  <a:schemeClr val="bg1"/>
                </a:solidFill>
              </a:rPr>
              <a:t>C</a:t>
            </a:r>
            <a:r>
              <a:rPr lang="en-JP" sz="1100" dirty="0">
                <a:solidFill>
                  <a:schemeClr val="bg1"/>
                </a:solidFill>
              </a:rPr>
              <a:t> </a:t>
            </a:r>
            <a:r>
              <a:rPr lang="en-JP" sz="1000" dirty="0">
                <a:solidFill>
                  <a:schemeClr val="bg1"/>
                </a:solidFill>
              </a:rPr>
              <a:t>’72</a:t>
            </a:r>
            <a:endParaRPr lang="en-JP" sz="1100" dirty="0">
              <a:solidFill>
                <a:schemeClr val="bg1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E4C834A-6E73-968A-E327-B9874F638245}"/>
              </a:ext>
            </a:extLst>
          </p:cNvPr>
          <p:cNvSpPr txBox="1"/>
          <p:nvPr/>
        </p:nvSpPr>
        <p:spPr>
          <a:xfrm>
            <a:off x="1708239" y="3364320"/>
            <a:ext cx="10258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JP" sz="1600" b="1" dirty="0">
                <a:solidFill>
                  <a:schemeClr val="tx2">
                    <a:lumMod val="25000"/>
                    <a:lumOff val="75000"/>
                  </a:schemeClr>
                </a:solidFill>
              </a:rPr>
              <a:t>Our work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34D93F9-6E78-7C7C-EB35-15FBDC3C37C1}"/>
              </a:ext>
            </a:extLst>
          </p:cNvPr>
          <p:cNvSpPr txBox="1"/>
          <p:nvPr/>
        </p:nvSpPr>
        <p:spPr>
          <a:xfrm>
            <a:off x="4573873" y="2831435"/>
            <a:ext cx="1683474" cy="3810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JP" sz="1100" b="1" dirty="0">
                <a:solidFill>
                  <a:schemeClr val="accent6"/>
                </a:solidFill>
              </a:rPr>
              <a:t>Ownership &amp; borrowing</a:t>
            </a:r>
            <a:endParaRPr lang="en-JP" sz="1100" b="1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r>
              <a:rPr lang="en-JP" sz="1100" b="1" dirty="0">
                <a:solidFill>
                  <a:schemeClr val="bg1"/>
                </a:solidFill>
              </a:rPr>
              <a:t>controls mutation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0614971-9285-21CB-03D8-28C1613B9B41}"/>
              </a:ext>
            </a:extLst>
          </p:cNvPr>
          <p:cNvSpPr txBox="1"/>
          <p:nvPr/>
        </p:nvSpPr>
        <p:spPr>
          <a:xfrm>
            <a:off x="1585081" y="2823204"/>
            <a:ext cx="20504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JP" sz="1200" b="1" dirty="0">
                <a:solidFill>
                  <a:schemeClr val="accent6"/>
                </a:solidFill>
              </a:rPr>
              <a:t>Linear</a:t>
            </a:r>
            <a:r>
              <a:rPr lang="en-JP" sz="1200" b="1" dirty="0">
                <a:solidFill>
                  <a:schemeClr val="bg1"/>
                </a:solidFill>
              </a:rPr>
              <a:t> Haskell</a:t>
            </a:r>
            <a:r>
              <a:rPr lang="en-JP" sz="1200" dirty="0">
                <a:solidFill>
                  <a:schemeClr val="bg1"/>
                </a:solidFill>
              </a:rPr>
              <a:t>  </a:t>
            </a:r>
            <a:r>
              <a:rPr lang="en-JP" sz="1050" dirty="0">
                <a:solidFill>
                  <a:schemeClr val="bg1"/>
                </a:solidFill>
              </a:rPr>
              <a:t>Spiwack+ ’18</a:t>
            </a:r>
            <a:endParaRPr lang="en-JP" sz="1200" dirty="0">
              <a:solidFill>
                <a:schemeClr val="bg1"/>
              </a:solidFill>
            </a:endParaRPr>
          </a:p>
        </p:txBody>
      </p:sp>
      <p:sp>
        <p:nvSpPr>
          <p:cNvPr id="73" name="Triangle 72">
            <a:extLst>
              <a:ext uri="{FF2B5EF4-FFF2-40B4-BE49-F238E27FC236}">
                <a16:creationId xmlns:a16="http://schemas.microsoft.com/office/drawing/2014/main" id="{0A365BA3-9EE6-989E-E175-4360D598679B}"/>
              </a:ext>
            </a:extLst>
          </p:cNvPr>
          <p:cNvSpPr/>
          <p:nvPr/>
        </p:nvSpPr>
        <p:spPr>
          <a:xfrm flipH="1">
            <a:off x="3907290" y="3043770"/>
            <a:ext cx="121919" cy="253145"/>
          </a:xfrm>
          <a:prstGeom prst="triangle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76" name="Rounded Rectangle 75">
            <a:extLst>
              <a:ext uri="{FF2B5EF4-FFF2-40B4-BE49-F238E27FC236}">
                <a16:creationId xmlns:a16="http://schemas.microsoft.com/office/drawing/2014/main" id="{10B67A35-3EDC-69D2-39CA-16677B996999}"/>
              </a:ext>
            </a:extLst>
          </p:cNvPr>
          <p:cNvSpPr/>
          <p:nvPr/>
        </p:nvSpPr>
        <p:spPr>
          <a:xfrm>
            <a:off x="2829539" y="3257742"/>
            <a:ext cx="2304504" cy="563047"/>
          </a:xfrm>
          <a:prstGeom prst="roundRect">
            <a:avLst>
              <a:gd name="adj" fmla="val 19962"/>
            </a:avLst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64800" rIns="36000" bIns="50400" rtlCol="0" anchor="ctr"/>
          <a:lstStyle/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JP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Rust</a:t>
            </a:r>
            <a:r>
              <a:rPr kumimoji="0" lang="en-JP" sz="14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-style </a:t>
            </a:r>
            <a:r>
              <a:rPr kumimoji="0" lang="en-JP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borrowing</a:t>
            </a:r>
            <a:r>
              <a:rPr kumimoji="0" lang="en-JP" sz="14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in</a:t>
            </a: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JP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Linear Haskell </a:t>
            </a:r>
            <a:r>
              <a:rPr kumimoji="0" lang="en-JP" sz="14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with </a:t>
            </a:r>
            <a:r>
              <a:rPr kumimoji="0" lang="en-JP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purity</a:t>
            </a:r>
            <a:r>
              <a:rPr kumimoji="0" lang="en-JP" sz="14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30520FD-D822-2868-3316-6E95B729321F}"/>
              </a:ext>
            </a:extLst>
          </p:cNvPr>
          <p:cNvSpPr txBox="1"/>
          <p:nvPr/>
        </p:nvSpPr>
        <p:spPr>
          <a:xfrm>
            <a:off x="174102" y="4044864"/>
            <a:ext cx="1135119" cy="584775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</p:spPr>
        <p:txBody>
          <a:bodyPr wrap="none" rtlCol="0">
            <a:spAutoFit/>
          </a:bodyPr>
          <a:lstStyle/>
          <a:p>
            <a:r>
              <a:rPr lang="en-JP" sz="1600" b="1" dirty="0">
                <a:solidFill>
                  <a:schemeClr val="bg1"/>
                </a:solidFill>
              </a:rPr>
              <a:t>Rust-style</a:t>
            </a:r>
          </a:p>
          <a:p>
            <a:r>
              <a:rPr lang="en-JP" sz="1600" b="1" dirty="0">
                <a:solidFill>
                  <a:schemeClr val="bg1"/>
                </a:solidFill>
              </a:rPr>
              <a:t>borrowing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1998A7F3-DEFB-93DD-D44C-F502FD2286B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333817" y="4978962"/>
            <a:ext cx="531391" cy="354261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0925247C-38B4-EA6E-032F-D055469EBB1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144550" y="4790196"/>
            <a:ext cx="396133" cy="26408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BA13B7B2-052A-EC51-7FDB-770059D6DEA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H="1">
            <a:off x="4205636" y="5183761"/>
            <a:ext cx="335874" cy="223916"/>
          </a:xfrm>
          <a:prstGeom prst="rect">
            <a:avLst/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716F67B8-9B66-2D74-67EF-587FF6869224}"/>
              </a:ext>
            </a:extLst>
          </p:cNvPr>
          <p:cNvSpPr/>
          <p:nvPr/>
        </p:nvSpPr>
        <p:spPr>
          <a:xfrm>
            <a:off x="1970835" y="4203401"/>
            <a:ext cx="859224" cy="473000"/>
          </a:xfrm>
          <a:prstGeom prst="roundRect">
            <a:avLst>
              <a:gd name="adj" fmla="val 32624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13FF5AA-15E0-00D0-3C78-305AAE36D33C}"/>
              </a:ext>
            </a:extLst>
          </p:cNvPr>
          <p:cNvSpPr/>
          <p:nvPr/>
        </p:nvSpPr>
        <p:spPr>
          <a:xfrm>
            <a:off x="1967174" y="4169133"/>
            <a:ext cx="187617" cy="5415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E2012DF-948E-0CE3-D16C-393BE59E094C}"/>
              </a:ext>
            </a:extLst>
          </p:cNvPr>
          <p:cNvSpPr txBox="1"/>
          <p:nvPr/>
        </p:nvSpPr>
        <p:spPr>
          <a:xfrm>
            <a:off x="1405925" y="4276270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JP" sz="1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Owner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5D146DD0-591D-A79E-315D-FFBC9ABA33D6}"/>
              </a:ext>
            </a:extLst>
          </p:cNvPr>
          <p:cNvSpPr/>
          <p:nvPr/>
        </p:nvSpPr>
        <p:spPr>
          <a:xfrm>
            <a:off x="2925891" y="4901534"/>
            <a:ext cx="956466" cy="473000"/>
          </a:xfrm>
          <a:prstGeom prst="roundRect">
            <a:avLst>
              <a:gd name="adj" fmla="val 32624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4F86A58-86C5-05A9-DEEA-7C9C51FD8AA2}"/>
              </a:ext>
            </a:extLst>
          </p:cNvPr>
          <p:cNvSpPr txBox="1"/>
          <p:nvPr/>
        </p:nvSpPr>
        <p:spPr>
          <a:xfrm>
            <a:off x="1405999" y="4997482"/>
            <a:ext cx="9278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JP" sz="1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Borrower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51DA4E0-1E1F-3659-BCDA-DC1DC8B7DB96}"/>
              </a:ext>
            </a:extLst>
          </p:cNvPr>
          <p:cNvSpPr/>
          <p:nvPr/>
        </p:nvSpPr>
        <p:spPr>
          <a:xfrm>
            <a:off x="2395993" y="4264402"/>
            <a:ext cx="350999" cy="35099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35" name="Right Arrow 34">
            <a:extLst>
              <a:ext uri="{FF2B5EF4-FFF2-40B4-BE49-F238E27FC236}">
                <a16:creationId xmlns:a16="http://schemas.microsoft.com/office/drawing/2014/main" id="{8063C64F-1111-A2B3-6C39-2A9E8A876CB7}"/>
              </a:ext>
            </a:extLst>
          </p:cNvPr>
          <p:cNvSpPr/>
          <p:nvPr/>
        </p:nvSpPr>
        <p:spPr>
          <a:xfrm rot="3600000">
            <a:off x="2770456" y="4701161"/>
            <a:ext cx="234356" cy="168572"/>
          </a:xfrm>
          <a:prstGeom prst="rightArrow">
            <a:avLst>
              <a:gd name="adj1" fmla="val 41733"/>
              <a:gd name="adj2" fmla="val 74989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60D21C2-4850-A0CC-8770-F9E3062CAD0D}"/>
              </a:ext>
            </a:extLst>
          </p:cNvPr>
          <p:cNvSpPr/>
          <p:nvPr/>
        </p:nvSpPr>
        <p:spPr>
          <a:xfrm>
            <a:off x="3020068" y="4962534"/>
            <a:ext cx="350999" cy="350999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62BF459-8044-1FFC-EBB4-B3FE9712F3E2}"/>
              </a:ext>
            </a:extLst>
          </p:cNvPr>
          <p:cNvSpPr txBox="1"/>
          <p:nvPr/>
        </p:nvSpPr>
        <p:spPr>
          <a:xfrm>
            <a:off x="2962667" y="4134662"/>
            <a:ext cx="7517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JP" sz="1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Lender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D5943403-DFD5-B6B3-03E1-2715D27C9749}"/>
              </a:ext>
            </a:extLst>
          </p:cNvPr>
          <p:cNvCxnSpPr>
            <a:cxnSpLocks/>
            <a:stCxn id="13" idx="3"/>
            <a:endCxn id="56" idx="1"/>
          </p:cNvCxnSpPr>
          <p:nvPr/>
        </p:nvCxnSpPr>
        <p:spPr>
          <a:xfrm>
            <a:off x="2830059" y="4439901"/>
            <a:ext cx="2938938" cy="0"/>
          </a:xfrm>
          <a:prstGeom prst="line">
            <a:avLst/>
          </a:prstGeom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FDAC8E3F-F61C-AF16-687C-EF72C2F1E8BD}"/>
              </a:ext>
            </a:extLst>
          </p:cNvPr>
          <p:cNvSpPr txBox="1"/>
          <p:nvPr/>
        </p:nvSpPr>
        <p:spPr>
          <a:xfrm>
            <a:off x="2905958" y="4551895"/>
            <a:ext cx="7644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JP" sz="1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Borrow</a:t>
            </a:r>
          </a:p>
        </p:txBody>
      </p:sp>
      <p:sp>
        <p:nvSpPr>
          <p:cNvPr id="53" name="Rounded Rectangle 52">
            <a:extLst>
              <a:ext uri="{FF2B5EF4-FFF2-40B4-BE49-F238E27FC236}">
                <a16:creationId xmlns:a16="http://schemas.microsoft.com/office/drawing/2014/main" id="{D9FB3846-2FEC-EAE8-6CAA-BEE9C5F6C88B}"/>
              </a:ext>
            </a:extLst>
          </p:cNvPr>
          <p:cNvSpPr/>
          <p:nvPr/>
        </p:nvSpPr>
        <p:spPr>
          <a:xfrm>
            <a:off x="3475843" y="4945495"/>
            <a:ext cx="316816" cy="384463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56" name="Rounded Rectangle 55">
            <a:extLst>
              <a:ext uri="{FF2B5EF4-FFF2-40B4-BE49-F238E27FC236}">
                <a16:creationId xmlns:a16="http://schemas.microsoft.com/office/drawing/2014/main" id="{A172EE64-F7E3-9D44-4C16-620932DA997F}"/>
              </a:ext>
            </a:extLst>
          </p:cNvPr>
          <p:cNvSpPr/>
          <p:nvPr/>
        </p:nvSpPr>
        <p:spPr>
          <a:xfrm>
            <a:off x="5768997" y="4203401"/>
            <a:ext cx="809814" cy="473000"/>
          </a:xfrm>
          <a:prstGeom prst="roundRect">
            <a:avLst>
              <a:gd name="adj" fmla="val 32624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6E0A4393-FD1C-B541-A1CB-A7F84046EF09}"/>
              </a:ext>
            </a:extLst>
          </p:cNvPr>
          <p:cNvSpPr/>
          <p:nvPr/>
        </p:nvSpPr>
        <p:spPr>
          <a:xfrm>
            <a:off x="6391065" y="4169133"/>
            <a:ext cx="187617" cy="5415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5A53797F-C945-E768-AC24-84709EC5D3F1}"/>
              </a:ext>
            </a:extLst>
          </p:cNvPr>
          <p:cNvSpPr/>
          <p:nvPr/>
        </p:nvSpPr>
        <p:spPr>
          <a:xfrm>
            <a:off x="5861193" y="4247669"/>
            <a:ext cx="316816" cy="384463"/>
          </a:xfrm>
          <a:prstGeom prst="roundRect">
            <a:avLst>
              <a:gd name="adj" fmla="val 50000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463B07F3-A8AA-7D18-BB8B-205FF4D1F096}"/>
              </a:ext>
            </a:extLst>
          </p:cNvPr>
          <p:cNvCxnSpPr>
            <a:cxnSpLocks/>
          </p:cNvCxnSpPr>
          <p:nvPr/>
        </p:nvCxnSpPr>
        <p:spPr>
          <a:xfrm>
            <a:off x="5656113" y="4247669"/>
            <a:ext cx="0" cy="1302569"/>
          </a:xfrm>
          <a:prstGeom prst="line">
            <a:avLst/>
          </a:prstGeom>
          <a:ln w="19050">
            <a:solidFill>
              <a:schemeClr val="tx2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Right Arrow 71">
            <a:extLst>
              <a:ext uri="{FF2B5EF4-FFF2-40B4-BE49-F238E27FC236}">
                <a16:creationId xmlns:a16="http://schemas.microsoft.com/office/drawing/2014/main" id="{93ED360A-848B-1946-06A4-9C5C2A60F5CC}"/>
              </a:ext>
            </a:extLst>
          </p:cNvPr>
          <p:cNvSpPr/>
          <p:nvPr/>
        </p:nvSpPr>
        <p:spPr>
          <a:xfrm rot="20803705">
            <a:off x="3847858" y="4922675"/>
            <a:ext cx="265324" cy="144000"/>
          </a:xfrm>
          <a:prstGeom prst="rightArrow">
            <a:avLst>
              <a:gd name="adj1" fmla="val 41733"/>
              <a:gd name="adj2" fmla="val 74989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74" name="Rounded Rectangle 73">
            <a:extLst>
              <a:ext uri="{FF2B5EF4-FFF2-40B4-BE49-F238E27FC236}">
                <a16:creationId xmlns:a16="http://schemas.microsoft.com/office/drawing/2014/main" id="{B0D69B8B-40B9-0607-D0BC-F92AFF6F3884}"/>
              </a:ext>
            </a:extLst>
          </p:cNvPr>
          <p:cNvSpPr/>
          <p:nvPr/>
        </p:nvSpPr>
        <p:spPr>
          <a:xfrm>
            <a:off x="4592700" y="4769360"/>
            <a:ext cx="764078" cy="291666"/>
          </a:xfrm>
          <a:prstGeom prst="roundRect">
            <a:avLst>
              <a:gd name="adj" fmla="val 32624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dirty="0"/>
          </a:p>
        </p:txBody>
      </p:sp>
      <p:sp>
        <p:nvSpPr>
          <p:cNvPr id="75" name="Triangle 74">
            <a:extLst>
              <a:ext uri="{FF2B5EF4-FFF2-40B4-BE49-F238E27FC236}">
                <a16:creationId xmlns:a16="http://schemas.microsoft.com/office/drawing/2014/main" id="{5626A7DF-A787-AF61-0818-5CF9CE8CF132}"/>
              </a:ext>
            </a:extLst>
          </p:cNvPr>
          <p:cNvSpPr/>
          <p:nvPr/>
        </p:nvSpPr>
        <p:spPr>
          <a:xfrm rot="5400000">
            <a:off x="3555184" y="5013363"/>
            <a:ext cx="146814" cy="154666"/>
          </a:xfrm>
          <a:prstGeom prst="triangl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77" name="Triangle 76">
            <a:extLst>
              <a:ext uri="{FF2B5EF4-FFF2-40B4-BE49-F238E27FC236}">
                <a16:creationId xmlns:a16="http://schemas.microsoft.com/office/drawing/2014/main" id="{0C9AF49C-ABE9-DE9F-2BEB-85B661BFCD26}"/>
              </a:ext>
            </a:extLst>
          </p:cNvPr>
          <p:cNvSpPr/>
          <p:nvPr/>
        </p:nvSpPr>
        <p:spPr>
          <a:xfrm rot="16200000" flipH="1">
            <a:off x="3608114" y="5144132"/>
            <a:ext cx="112519" cy="118527"/>
          </a:xfrm>
          <a:prstGeom prst="triangl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78" name="Triangle 77">
            <a:extLst>
              <a:ext uri="{FF2B5EF4-FFF2-40B4-BE49-F238E27FC236}">
                <a16:creationId xmlns:a16="http://schemas.microsoft.com/office/drawing/2014/main" id="{C5F8BFE1-087A-5F7D-722C-75AC00176535}"/>
              </a:ext>
            </a:extLst>
          </p:cNvPr>
          <p:cNvSpPr/>
          <p:nvPr/>
        </p:nvSpPr>
        <p:spPr>
          <a:xfrm rot="5400000">
            <a:off x="4701939" y="4837860"/>
            <a:ext cx="146814" cy="154666"/>
          </a:xfrm>
          <a:prstGeom prst="triangl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938EF034-C658-EAF0-48FC-EFF5A44629D8}"/>
              </a:ext>
            </a:extLst>
          </p:cNvPr>
          <p:cNvSpPr/>
          <p:nvPr/>
        </p:nvSpPr>
        <p:spPr>
          <a:xfrm>
            <a:off x="4925060" y="4860987"/>
            <a:ext cx="112182" cy="108413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81" name="5-Point Star 80">
            <a:extLst>
              <a:ext uri="{FF2B5EF4-FFF2-40B4-BE49-F238E27FC236}">
                <a16:creationId xmlns:a16="http://schemas.microsoft.com/office/drawing/2014/main" id="{6081FD04-8E25-1263-7F40-3A4F634CAA9B}"/>
              </a:ext>
            </a:extLst>
          </p:cNvPr>
          <p:cNvSpPr/>
          <p:nvPr/>
        </p:nvSpPr>
        <p:spPr>
          <a:xfrm>
            <a:off x="5108046" y="4825806"/>
            <a:ext cx="167415" cy="167415"/>
          </a:xfrm>
          <a:prstGeom prst="star5">
            <a:avLst>
              <a:gd name="adj" fmla="val 31062"/>
              <a:gd name="hf" fmla="val 105146"/>
              <a:gd name="vf" fmla="val 110557"/>
            </a:avLst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82" name="5-Point Star 81">
            <a:extLst>
              <a:ext uri="{FF2B5EF4-FFF2-40B4-BE49-F238E27FC236}">
                <a16:creationId xmlns:a16="http://schemas.microsoft.com/office/drawing/2014/main" id="{32734CA6-D4F3-CBBB-E8DD-EBD42565DE10}"/>
              </a:ext>
            </a:extLst>
          </p:cNvPr>
          <p:cNvSpPr/>
          <p:nvPr/>
        </p:nvSpPr>
        <p:spPr>
          <a:xfrm>
            <a:off x="5898062" y="4287455"/>
            <a:ext cx="167415" cy="167415"/>
          </a:xfrm>
          <a:prstGeom prst="star5">
            <a:avLst>
              <a:gd name="adj" fmla="val 31062"/>
              <a:gd name="hf" fmla="val 105146"/>
              <a:gd name="vf" fmla="val 110557"/>
            </a:avLst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0671B315-2045-C95A-F0D2-8294EE533BD3}"/>
              </a:ext>
            </a:extLst>
          </p:cNvPr>
          <p:cNvSpPr txBox="1"/>
          <p:nvPr/>
        </p:nvSpPr>
        <p:spPr>
          <a:xfrm>
            <a:off x="3016883" y="5370809"/>
            <a:ext cx="8134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JP" sz="1200" b="1" dirty="0">
                <a:solidFill>
                  <a:srgbClr val="E66680"/>
                </a:solidFill>
              </a:rPr>
              <a:t>Mutation</a:t>
            </a:r>
          </a:p>
        </p:txBody>
      </p:sp>
      <p:sp>
        <p:nvSpPr>
          <p:cNvPr id="84" name="Rounded Rectangle 83">
            <a:extLst>
              <a:ext uri="{FF2B5EF4-FFF2-40B4-BE49-F238E27FC236}">
                <a16:creationId xmlns:a16="http://schemas.microsoft.com/office/drawing/2014/main" id="{34EF554B-D408-2E29-6453-DD8F83E1D468}"/>
              </a:ext>
            </a:extLst>
          </p:cNvPr>
          <p:cNvSpPr/>
          <p:nvPr/>
        </p:nvSpPr>
        <p:spPr>
          <a:xfrm>
            <a:off x="4608437" y="5172330"/>
            <a:ext cx="486050" cy="252000"/>
          </a:xfrm>
          <a:prstGeom prst="roundRect">
            <a:avLst>
              <a:gd name="adj" fmla="val 32624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dirty="0"/>
          </a:p>
        </p:txBody>
      </p:sp>
      <p:sp>
        <p:nvSpPr>
          <p:cNvPr id="85" name="Triangle 84">
            <a:extLst>
              <a:ext uri="{FF2B5EF4-FFF2-40B4-BE49-F238E27FC236}">
                <a16:creationId xmlns:a16="http://schemas.microsoft.com/office/drawing/2014/main" id="{B970E5B8-C558-C1EE-AA4B-459841C5D9F2}"/>
              </a:ext>
            </a:extLst>
          </p:cNvPr>
          <p:cNvSpPr/>
          <p:nvPr/>
        </p:nvSpPr>
        <p:spPr>
          <a:xfrm rot="16200000" flipH="1">
            <a:off x="4686367" y="5239067"/>
            <a:ext cx="112519" cy="118527"/>
          </a:xfrm>
          <a:prstGeom prst="triangl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86" name="Right Arrow 85">
            <a:extLst>
              <a:ext uri="{FF2B5EF4-FFF2-40B4-BE49-F238E27FC236}">
                <a16:creationId xmlns:a16="http://schemas.microsoft.com/office/drawing/2014/main" id="{A0D1146B-0A19-E486-F200-161F1ADF99F4}"/>
              </a:ext>
            </a:extLst>
          </p:cNvPr>
          <p:cNvSpPr/>
          <p:nvPr/>
        </p:nvSpPr>
        <p:spPr>
          <a:xfrm rot="600464">
            <a:off x="3848994" y="5188495"/>
            <a:ext cx="311273" cy="135806"/>
          </a:xfrm>
          <a:prstGeom prst="rightArrow">
            <a:avLst>
              <a:gd name="adj1" fmla="val 41733"/>
              <a:gd name="adj2" fmla="val 74989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87" name="Cross 86">
            <a:extLst>
              <a:ext uri="{FF2B5EF4-FFF2-40B4-BE49-F238E27FC236}">
                <a16:creationId xmlns:a16="http://schemas.microsoft.com/office/drawing/2014/main" id="{327E3161-A1A1-C563-6F9E-C1C6A143F8B1}"/>
              </a:ext>
            </a:extLst>
          </p:cNvPr>
          <p:cNvSpPr/>
          <p:nvPr/>
        </p:nvSpPr>
        <p:spPr>
          <a:xfrm>
            <a:off x="4880045" y="5231730"/>
            <a:ext cx="133200" cy="133200"/>
          </a:xfrm>
          <a:prstGeom prst="plus">
            <a:avLst>
              <a:gd name="adj" fmla="val 27206"/>
            </a:avLst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90" name="Cross 89">
            <a:extLst>
              <a:ext uri="{FF2B5EF4-FFF2-40B4-BE49-F238E27FC236}">
                <a16:creationId xmlns:a16="http://schemas.microsoft.com/office/drawing/2014/main" id="{249A38FD-1E9B-0FC4-A2D0-E9339E1BB3FA}"/>
              </a:ext>
            </a:extLst>
          </p:cNvPr>
          <p:cNvSpPr/>
          <p:nvPr/>
        </p:nvSpPr>
        <p:spPr>
          <a:xfrm>
            <a:off x="6010344" y="4439900"/>
            <a:ext cx="133200" cy="133200"/>
          </a:xfrm>
          <a:prstGeom prst="plus">
            <a:avLst>
              <a:gd name="adj" fmla="val 27206"/>
            </a:avLst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cxnSp>
        <p:nvCxnSpPr>
          <p:cNvPr id="94" name="Curved Connector 93">
            <a:extLst>
              <a:ext uri="{FF2B5EF4-FFF2-40B4-BE49-F238E27FC236}">
                <a16:creationId xmlns:a16="http://schemas.microsoft.com/office/drawing/2014/main" id="{C1EA7588-81D5-3E77-5593-52D1B8FE251C}"/>
              </a:ext>
            </a:extLst>
          </p:cNvPr>
          <p:cNvCxnSpPr>
            <a:cxnSpLocks/>
            <a:stCxn id="81" idx="4"/>
            <a:endCxn id="82" idx="2"/>
          </p:cNvCxnSpPr>
          <p:nvPr/>
        </p:nvCxnSpPr>
        <p:spPr>
          <a:xfrm flipV="1">
            <a:off x="5275461" y="4454870"/>
            <a:ext cx="654575" cy="434883"/>
          </a:xfrm>
          <a:prstGeom prst="curvedConnector2">
            <a:avLst/>
          </a:prstGeom>
          <a:ln w="12700">
            <a:solidFill>
              <a:srgbClr val="FFFFFF">
                <a:alpha val="55000"/>
              </a:srgbClr>
            </a:solidFill>
            <a:prstDash val="sysDash"/>
            <a:tailEnd type="stealth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Curved Connector 104">
            <a:extLst>
              <a:ext uri="{FF2B5EF4-FFF2-40B4-BE49-F238E27FC236}">
                <a16:creationId xmlns:a16="http://schemas.microsoft.com/office/drawing/2014/main" id="{DA9E2CFE-3834-D975-FE61-A81F9AE6ABBE}"/>
              </a:ext>
            </a:extLst>
          </p:cNvPr>
          <p:cNvCxnSpPr>
            <a:cxnSpLocks/>
            <a:endCxn id="90" idx="2"/>
          </p:cNvCxnSpPr>
          <p:nvPr/>
        </p:nvCxnSpPr>
        <p:spPr>
          <a:xfrm flipV="1">
            <a:off x="5003663" y="4573100"/>
            <a:ext cx="1073281" cy="731245"/>
          </a:xfrm>
          <a:prstGeom prst="curvedConnector2">
            <a:avLst/>
          </a:prstGeom>
          <a:ln w="12700">
            <a:solidFill>
              <a:srgbClr val="FFFFFF">
                <a:alpha val="55000"/>
              </a:srgbClr>
            </a:solidFill>
            <a:prstDash val="sysDash"/>
            <a:tailEnd type="stealth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8" name="TextBox 107">
            <a:extLst>
              <a:ext uri="{FF2B5EF4-FFF2-40B4-BE49-F238E27FC236}">
                <a16:creationId xmlns:a16="http://schemas.microsoft.com/office/drawing/2014/main" id="{5FF0B000-5A87-DF55-1C78-BD2A6B98209C}"/>
              </a:ext>
            </a:extLst>
          </p:cNvPr>
          <p:cNvSpPr txBox="1"/>
          <p:nvPr/>
        </p:nvSpPr>
        <p:spPr>
          <a:xfrm>
            <a:off x="4557935" y="5442480"/>
            <a:ext cx="8134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JP" sz="1200" b="1" dirty="0">
                <a:solidFill>
                  <a:srgbClr val="E66680"/>
                </a:solidFill>
              </a:rPr>
              <a:t>Mutation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47AE0804-DA1E-5410-CB5C-8EE794DFC8A4}"/>
              </a:ext>
            </a:extLst>
          </p:cNvPr>
          <p:cNvSpPr txBox="1"/>
          <p:nvPr/>
        </p:nvSpPr>
        <p:spPr>
          <a:xfrm>
            <a:off x="5449603" y="4808810"/>
            <a:ext cx="1255497" cy="646331"/>
          </a:xfrm>
          <a:prstGeom prst="rect">
            <a:avLst/>
          </a:prstGeom>
          <a:solidFill>
            <a:schemeClr val="tx2">
              <a:lumMod val="75000"/>
              <a:lumOff val="25000"/>
              <a:alpha val="74515"/>
            </a:schemeClr>
          </a:solidFill>
        </p:spPr>
        <p:txBody>
          <a:bodyPr wrap="none" rIns="54000" rtlCol="0">
            <a:spAutoFit/>
          </a:bodyPr>
          <a:lstStyle/>
          <a:p>
            <a:r>
              <a:rPr lang="en-JP" sz="1200" b="1" dirty="0">
                <a:solidFill>
                  <a:schemeClr val="accent6"/>
                </a:solidFill>
              </a:rPr>
              <a:t>No direct</a:t>
            </a:r>
          </a:p>
          <a:p>
            <a:r>
              <a:rPr lang="en-JP" sz="1200" b="1" dirty="0">
                <a:solidFill>
                  <a:schemeClr val="bg1"/>
                </a:solidFill>
              </a:rPr>
              <a:t>communication</a:t>
            </a:r>
            <a:br>
              <a:rPr lang="en-JP" sz="1200" b="1" dirty="0">
                <a:solidFill>
                  <a:schemeClr val="bg1"/>
                </a:solidFill>
              </a:rPr>
            </a:br>
            <a:r>
              <a:rPr lang="en-JP" sz="1200" b="1" dirty="0">
                <a:solidFill>
                  <a:schemeClr val="bg1"/>
                </a:solidFill>
              </a:rPr>
              <a:t>of </a:t>
            </a:r>
            <a:r>
              <a:rPr lang="en-JP" sz="1200" b="1" dirty="0">
                <a:solidFill>
                  <a:schemeClr val="accent6"/>
                </a:solidFill>
              </a:rPr>
              <a:t>ownership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B6CBEC20-81C8-03FC-8FED-A4D1970B388B}"/>
              </a:ext>
            </a:extLst>
          </p:cNvPr>
          <p:cNvSpPr txBox="1"/>
          <p:nvPr/>
        </p:nvSpPr>
        <p:spPr>
          <a:xfrm>
            <a:off x="174102" y="5856847"/>
            <a:ext cx="1201483" cy="584775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</p:spPr>
        <p:txBody>
          <a:bodyPr wrap="none" rtlCol="0">
            <a:spAutoFit/>
          </a:bodyPr>
          <a:lstStyle/>
          <a:p>
            <a:r>
              <a:rPr lang="en-JP" sz="1600" b="1" dirty="0">
                <a:solidFill>
                  <a:schemeClr val="bg1"/>
                </a:solidFill>
              </a:rPr>
              <a:t>Our Pure</a:t>
            </a:r>
            <a:br>
              <a:rPr lang="en-JP" sz="1600" b="1" dirty="0">
                <a:solidFill>
                  <a:schemeClr val="bg1"/>
                </a:solidFill>
              </a:rPr>
            </a:br>
            <a:r>
              <a:rPr lang="en-JP" sz="1600" b="1" dirty="0">
                <a:solidFill>
                  <a:schemeClr val="bg1"/>
                </a:solidFill>
              </a:rPr>
              <a:t>Borrow API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7136A263-665B-8890-2862-9186F9E2FED5}"/>
              </a:ext>
            </a:extLst>
          </p:cNvPr>
          <p:cNvSpPr txBox="1"/>
          <p:nvPr/>
        </p:nvSpPr>
        <p:spPr>
          <a:xfrm>
            <a:off x="174102" y="8034707"/>
            <a:ext cx="1221681" cy="338554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</p:spPr>
        <p:txBody>
          <a:bodyPr wrap="none" rtlCol="0">
            <a:spAutoFit/>
          </a:bodyPr>
          <a:lstStyle/>
          <a:p>
            <a:r>
              <a:rPr lang="en-JP" sz="1600" b="1" dirty="0">
                <a:solidFill>
                  <a:schemeClr val="bg1"/>
                </a:solidFill>
              </a:rPr>
              <a:t>Case study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B1DB5D0F-ADFB-4D4C-9297-F5A490FA4674}"/>
              </a:ext>
            </a:extLst>
          </p:cNvPr>
          <p:cNvSpPr txBox="1"/>
          <p:nvPr/>
        </p:nvSpPr>
        <p:spPr>
          <a:xfrm>
            <a:off x="174102" y="10150159"/>
            <a:ext cx="1255344" cy="338554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</p:spPr>
        <p:txBody>
          <a:bodyPr wrap="none" rtlCol="0">
            <a:spAutoFit/>
          </a:bodyPr>
          <a:lstStyle/>
          <a:p>
            <a:r>
              <a:rPr lang="en-JP" sz="1600" b="1" dirty="0">
                <a:solidFill>
                  <a:schemeClr val="bg1"/>
                </a:solidFill>
              </a:rPr>
              <a:t>Metatheory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0176D896-E5F1-3E37-85B2-064EED99FDDC}"/>
              </a:ext>
            </a:extLst>
          </p:cNvPr>
          <p:cNvSpPr txBox="1"/>
          <p:nvPr/>
        </p:nvSpPr>
        <p:spPr>
          <a:xfrm>
            <a:off x="1519092" y="10184137"/>
            <a:ext cx="48679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JP" sz="1400" b="1" dirty="0">
                <a:solidFill>
                  <a:schemeClr val="bg1"/>
                </a:solidFill>
              </a:rPr>
              <a:t>Design </a:t>
            </a:r>
            <a:r>
              <a:rPr lang="en-JP" sz="1400" b="1" dirty="0">
                <a:solidFill>
                  <a:srgbClr val="CC99FF"/>
                </a:solidFill>
              </a:rPr>
              <a:t>denotational</a:t>
            </a:r>
            <a:r>
              <a:rPr lang="en-JP" sz="1400" b="1" dirty="0">
                <a:solidFill>
                  <a:schemeClr val="bg1"/>
                </a:solidFill>
              </a:rPr>
              <a:t> operational semantics, which is </a:t>
            </a:r>
            <a:r>
              <a:rPr lang="en-JP" sz="1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pure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7B65FA3C-861D-7160-6CD6-F4C0BD0FAF5D}"/>
              </a:ext>
            </a:extLst>
          </p:cNvPr>
          <p:cNvSpPr txBox="1"/>
          <p:nvPr/>
        </p:nvSpPr>
        <p:spPr>
          <a:xfrm>
            <a:off x="1471849" y="10724110"/>
            <a:ext cx="8238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JP" sz="1200" b="1" dirty="0">
                <a:solidFill>
                  <a:srgbClr val="E66680"/>
                </a:solidFill>
              </a:rPr>
              <a:t>Standard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7EDAEBA8-158B-826A-1556-269B5A694D2E}"/>
              </a:ext>
            </a:extLst>
          </p:cNvPr>
          <p:cNvSpPr txBox="1"/>
          <p:nvPr/>
        </p:nvSpPr>
        <p:spPr>
          <a:xfrm>
            <a:off x="4900804" y="10724110"/>
            <a:ext cx="10987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JP" sz="1200" b="1" dirty="0">
                <a:solidFill>
                  <a:srgbClr val="CC99FF"/>
                </a:solidFill>
              </a:rPr>
              <a:t>Denotational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A1A7BEF0-4101-2F07-1EA7-A4F56A4E2764}"/>
              </a:ext>
            </a:extLst>
          </p:cNvPr>
          <p:cNvSpPr txBox="1"/>
          <p:nvPr/>
        </p:nvSpPr>
        <p:spPr>
          <a:xfrm>
            <a:off x="4260356" y="11525231"/>
            <a:ext cx="2432461" cy="461665"/>
          </a:xfrm>
          <a:prstGeom prst="rect">
            <a:avLst/>
          </a:prstGeom>
          <a:solidFill>
            <a:schemeClr val="tx2">
              <a:lumMod val="75000"/>
              <a:lumOff val="25000"/>
              <a:alpha val="50411"/>
            </a:schemeClr>
          </a:solidFill>
        </p:spPr>
        <p:txBody>
          <a:bodyPr wrap="none" rtlCol="0">
            <a:spAutoFit/>
          </a:bodyPr>
          <a:lstStyle/>
          <a:p>
            <a:r>
              <a:rPr lang="en-JP" sz="1200" b="1" dirty="0">
                <a:solidFill>
                  <a:srgbClr val="CC99FF"/>
                </a:solidFill>
              </a:rPr>
              <a:t>History</a:t>
            </a:r>
            <a:r>
              <a:rPr lang="en-JP" sz="1200" b="1" dirty="0">
                <a:solidFill>
                  <a:schemeClr val="bg1"/>
                </a:solidFill>
              </a:rPr>
              <a:t> of mutations is recorded</a:t>
            </a:r>
          </a:p>
          <a:p>
            <a:r>
              <a:rPr lang="en-JP" sz="1200" b="1" dirty="0">
                <a:solidFill>
                  <a:schemeClr val="bg1"/>
                </a:solidFill>
              </a:rPr>
              <a:t>to </a:t>
            </a:r>
            <a:r>
              <a:rPr lang="en-JP" sz="12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locally</a:t>
            </a:r>
            <a:r>
              <a:rPr lang="en-JP" sz="1200" b="1" dirty="0">
                <a:solidFill>
                  <a:schemeClr val="bg1"/>
                </a:solidFill>
              </a:rPr>
              <a:t> model </a:t>
            </a:r>
            <a:r>
              <a:rPr lang="en-JP" sz="12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lender reclaim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1395BED0-32B2-108D-843F-45AA82C6A86A}"/>
              </a:ext>
            </a:extLst>
          </p:cNvPr>
          <p:cNvSpPr txBox="1"/>
          <p:nvPr/>
        </p:nvSpPr>
        <p:spPr>
          <a:xfrm>
            <a:off x="1533176" y="10428597"/>
            <a:ext cx="53399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JP" sz="1100" dirty="0">
                <a:solidFill>
                  <a:schemeClr val="bg1"/>
                </a:solidFill>
              </a:rPr>
              <a:t>Conjecture (WIP): It matches </a:t>
            </a:r>
            <a:r>
              <a:rPr lang="en-JP" sz="1100" b="1" dirty="0">
                <a:solidFill>
                  <a:srgbClr val="E66680"/>
                </a:solidFill>
              </a:rPr>
              <a:t>standard</a:t>
            </a:r>
            <a:r>
              <a:rPr lang="en-JP" sz="1100" dirty="0">
                <a:solidFill>
                  <a:schemeClr val="bg1"/>
                </a:solidFill>
              </a:rPr>
              <a:t> operational semantics under </a:t>
            </a:r>
            <a:r>
              <a:rPr lang="en-JP" sz="11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well-typedness</a:t>
            </a:r>
          </a:p>
        </p:txBody>
      </p:sp>
      <p:pic>
        <p:nvPicPr>
          <p:cNvPr id="155" name="Picture 154">
            <a:extLst>
              <a:ext uri="{FF2B5EF4-FFF2-40B4-BE49-F238E27FC236}">
                <a16:creationId xmlns:a16="http://schemas.microsoft.com/office/drawing/2014/main" id="{226AB0C7-2561-E762-4FD8-CFD9A5466AF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39617" y="6612246"/>
            <a:ext cx="1347166" cy="296834"/>
          </a:xfrm>
          <a:prstGeom prst="rect">
            <a:avLst/>
          </a:prstGeom>
        </p:spPr>
      </p:pic>
      <p:sp>
        <p:nvSpPr>
          <p:cNvPr id="156" name="TextBox 155">
            <a:extLst>
              <a:ext uri="{FF2B5EF4-FFF2-40B4-BE49-F238E27FC236}">
                <a16:creationId xmlns:a16="http://schemas.microsoft.com/office/drawing/2014/main" id="{14351AB7-9BCD-0DAA-54D4-960F3334F947}"/>
              </a:ext>
            </a:extLst>
          </p:cNvPr>
          <p:cNvSpPr txBox="1"/>
          <p:nvPr/>
        </p:nvSpPr>
        <p:spPr>
          <a:xfrm>
            <a:off x="4577961" y="6356855"/>
            <a:ext cx="203132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100" dirty="0">
                <a:solidFill>
                  <a:schemeClr val="bg1"/>
                </a:solidFill>
              </a:rPr>
              <a:t>cf.</a:t>
            </a:r>
            <a:r>
              <a:rPr lang="ja-JP" altLang="en-US" sz="1100">
                <a:solidFill>
                  <a:schemeClr val="bg1"/>
                </a:solidFill>
              </a:rPr>
              <a:t> </a:t>
            </a:r>
            <a:r>
              <a:rPr lang="en-US" altLang="ja-JP" sz="1100" b="1" dirty="0">
                <a:solidFill>
                  <a:schemeClr val="bg1"/>
                </a:solidFill>
              </a:rPr>
              <a:t>ST</a:t>
            </a:r>
            <a:r>
              <a:rPr lang="ja-JP" altLang="en-US" sz="1100" b="1">
                <a:solidFill>
                  <a:schemeClr val="bg1"/>
                </a:solidFill>
              </a:rPr>
              <a:t> </a:t>
            </a:r>
            <a:r>
              <a:rPr lang="en-US" altLang="ja-JP" sz="1100" b="1" dirty="0">
                <a:solidFill>
                  <a:schemeClr val="bg1"/>
                </a:solidFill>
              </a:rPr>
              <a:t>monad </a:t>
            </a:r>
            <a:r>
              <a:rPr lang="en-US" altLang="ja-JP" sz="1100" dirty="0">
                <a:solidFill>
                  <a:schemeClr val="bg1"/>
                </a:solidFill>
              </a:rPr>
              <a:t> </a:t>
            </a:r>
            <a:r>
              <a:rPr lang="en-US" altLang="ja-JP" sz="1000" dirty="0">
                <a:solidFill>
                  <a:schemeClr val="bg1"/>
                </a:solidFill>
              </a:rPr>
              <a:t>Launchbury+ ’94</a:t>
            </a:r>
            <a:endParaRPr lang="en-JP" sz="1000" dirty="0">
              <a:solidFill>
                <a:schemeClr val="bg1"/>
              </a:solidFill>
            </a:endParaRP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F48CCA72-EAFA-0B16-7270-7242FEFF1204}"/>
              </a:ext>
            </a:extLst>
          </p:cNvPr>
          <p:cNvSpPr txBox="1"/>
          <p:nvPr/>
        </p:nvSpPr>
        <p:spPr>
          <a:xfrm>
            <a:off x="4569252" y="5921466"/>
            <a:ext cx="21400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JP" sz="1200" b="1" dirty="0">
                <a:solidFill>
                  <a:schemeClr val="accent6"/>
                </a:solidFill>
              </a:rPr>
              <a:t>Monad</a:t>
            </a:r>
            <a:r>
              <a:rPr lang="ja-JP" altLang="en-US" sz="1200" b="1">
                <a:solidFill>
                  <a:schemeClr val="accent6"/>
                </a:solidFill>
              </a:rPr>
              <a:t>    </a:t>
            </a:r>
            <a:r>
              <a:rPr lang="en-JP" sz="1200" b="1" dirty="0">
                <a:solidFill>
                  <a:schemeClr val="accent6"/>
                </a:solidFill>
              </a:rPr>
              <a:t> </a:t>
            </a:r>
            <a:r>
              <a:rPr lang="ja-JP" altLang="en-US" sz="1200" b="1">
                <a:solidFill>
                  <a:schemeClr val="accent6"/>
                </a:solidFill>
              </a:rPr>
              <a:t>        </a:t>
            </a:r>
            <a:r>
              <a:rPr lang="en-JP" sz="1200" dirty="0">
                <a:solidFill>
                  <a:schemeClr val="bg1"/>
                </a:solidFill>
              </a:rPr>
              <a:t>=</a:t>
            </a:r>
            <a:r>
              <a:rPr lang="ja-JP" altLang="en-US" sz="1200">
                <a:solidFill>
                  <a:schemeClr val="bg1"/>
                </a:solidFill>
              </a:rPr>
              <a:t> </a:t>
            </a:r>
            <a:r>
              <a:rPr lang="en-JP" sz="1200" dirty="0">
                <a:solidFill>
                  <a:schemeClr val="bg1"/>
                </a:solidFill>
              </a:rPr>
              <a:t> Computation </a:t>
            </a:r>
          </a:p>
          <a:p>
            <a:r>
              <a:rPr lang="en-US" sz="1200" dirty="0">
                <a:solidFill>
                  <a:schemeClr val="bg1"/>
                </a:solidFill>
              </a:rPr>
              <a:t>possible only during lifetime</a:t>
            </a:r>
            <a:endParaRPr lang="en-JP" sz="1200" dirty="0">
              <a:solidFill>
                <a:schemeClr val="bg1"/>
              </a:solidFill>
            </a:endParaRP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6A639504-E5F1-BF08-0EC7-C557000CD2E9}"/>
              </a:ext>
            </a:extLst>
          </p:cNvPr>
          <p:cNvSpPr txBox="1"/>
          <p:nvPr/>
        </p:nvSpPr>
        <p:spPr>
          <a:xfrm>
            <a:off x="5077251" y="4013881"/>
            <a:ext cx="7573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JP" sz="12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Lifetime</a:t>
            </a:r>
          </a:p>
        </p:txBody>
      </p:sp>
      <p:pic>
        <p:nvPicPr>
          <p:cNvPr id="171" name="Picture 170">
            <a:extLst>
              <a:ext uri="{FF2B5EF4-FFF2-40B4-BE49-F238E27FC236}">
                <a16:creationId xmlns:a16="http://schemas.microsoft.com/office/drawing/2014/main" id="{0A4DD583-696F-149F-0965-62AB6FC40A6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88426" y="5976866"/>
            <a:ext cx="322498" cy="130240"/>
          </a:xfrm>
          <a:prstGeom prst="rect">
            <a:avLst/>
          </a:prstGeom>
        </p:spPr>
      </p:pic>
      <p:pic>
        <p:nvPicPr>
          <p:cNvPr id="172" name="Picture 171">
            <a:extLst>
              <a:ext uri="{FF2B5EF4-FFF2-40B4-BE49-F238E27FC236}">
                <a16:creationId xmlns:a16="http://schemas.microsoft.com/office/drawing/2014/main" id="{092B3E58-3A6E-42B2-0D8C-B1A543DC612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45495" y="6203229"/>
            <a:ext cx="91365" cy="82800"/>
          </a:xfrm>
          <a:prstGeom prst="rect">
            <a:avLst/>
          </a:prstGeom>
        </p:spPr>
      </p:pic>
      <p:pic>
        <p:nvPicPr>
          <p:cNvPr id="176" name="Picture 175">
            <a:extLst>
              <a:ext uri="{FF2B5EF4-FFF2-40B4-BE49-F238E27FC236}">
                <a16:creationId xmlns:a16="http://schemas.microsoft.com/office/drawing/2014/main" id="{C5D3C032-CF80-5D58-8AA3-4D944D5508A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597925" y="7540822"/>
            <a:ext cx="3261638" cy="152210"/>
          </a:xfrm>
          <a:prstGeom prst="rect">
            <a:avLst/>
          </a:prstGeom>
        </p:spPr>
      </p:pic>
      <p:sp>
        <p:nvSpPr>
          <p:cNvPr id="178" name="TextBox 177">
            <a:extLst>
              <a:ext uri="{FF2B5EF4-FFF2-40B4-BE49-F238E27FC236}">
                <a16:creationId xmlns:a16="http://schemas.microsoft.com/office/drawing/2014/main" id="{7527E6E7-BBE5-51FB-6FA4-7D6EC5C2A42D}"/>
              </a:ext>
            </a:extLst>
          </p:cNvPr>
          <p:cNvSpPr txBox="1"/>
          <p:nvPr/>
        </p:nvSpPr>
        <p:spPr>
          <a:xfrm>
            <a:off x="1471343" y="7480663"/>
            <a:ext cx="109837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JP" sz="1100" dirty="0">
                <a:solidFill>
                  <a:schemeClr val="bg1"/>
                </a:solidFill>
              </a:rPr>
              <a:t>cf. traditionally</a:t>
            </a:r>
          </a:p>
        </p:txBody>
      </p:sp>
      <p:pic>
        <p:nvPicPr>
          <p:cNvPr id="183" name="Picture 182">
            <a:extLst>
              <a:ext uri="{FF2B5EF4-FFF2-40B4-BE49-F238E27FC236}">
                <a16:creationId xmlns:a16="http://schemas.microsoft.com/office/drawing/2014/main" id="{C5CFDB9C-6D3F-93A4-2ACF-A9A0F5167FD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0647" y="11003067"/>
            <a:ext cx="6166607" cy="411281"/>
          </a:xfrm>
          <a:prstGeom prst="rect">
            <a:avLst/>
          </a:prstGeom>
        </p:spPr>
      </p:pic>
      <p:pic>
        <p:nvPicPr>
          <p:cNvPr id="184" name="Picture 183">
            <a:extLst>
              <a:ext uri="{FF2B5EF4-FFF2-40B4-BE49-F238E27FC236}">
                <a16:creationId xmlns:a16="http://schemas.microsoft.com/office/drawing/2014/main" id="{9075DA0B-2E49-EBA7-9E0E-AC57CED906E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67892" y="11567364"/>
            <a:ext cx="3551258" cy="339017"/>
          </a:xfrm>
          <a:prstGeom prst="rect">
            <a:avLst/>
          </a:prstGeom>
        </p:spPr>
      </p:pic>
      <p:sp>
        <p:nvSpPr>
          <p:cNvPr id="185" name="TextBox 184">
            <a:extLst>
              <a:ext uri="{FF2B5EF4-FFF2-40B4-BE49-F238E27FC236}">
                <a16:creationId xmlns:a16="http://schemas.microsoft.com/office/drawing/2014/main" id="{654340F0-7EE7-1E87-99D3-81BA89EBF663}"/>
              </a:ext>
            </a:extLst>
          </p:cNvPr>
          <p:cNvSpPr txBox="1"/>
          <p:nvPr/>
        </p:nvSpPr>
        <p:spPr>
          <a:xfrm>
            <a:off x="4400187" y="7666402"/>
            <a:ext cx="175240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chemeClr val="bg1"/>
                </a:solidFill>
              </a:rPr>
              <a:t>D</a:t>
            </a:r>
            <a:r>
              <a:rPr lang="en-JP" sz="1050" dirty="0">
                <a:solidFill>
                  <a:schemeClr val="bg1"/>
                </a:solidFill>
              </a:rPr>
              <a:t>irect ownership threading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B89E11F1-4C52-B942-9D6D-6E4AC2218F04}"/>
              </a:ext>
            </a:extLst>
          </p:cNvPr>
          <p:cNvSpPr txBox="1"/>
          <p:nvPr/>
        </p:nvSpPr>
        <p:spPr>
          <a:xfrm>
            <a:off x="1554551" y="8062144"/>
            <a:ext cx="23229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JP" sz="1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Parallel</a:t>
            </a:r>
            <a:r>
              <a:rPr lang="en-JP" sz="1400" b="1" dirty="0">
                <a:solidFill>
                  <a:schemeClr val="bg1"/>
                </a:solidFill>
              </a:rPr>
              <a:t> </a:t>
            </a:r>
            <a:r>
              <a:rPr lang="en-JP" sz="1400" b="1" dirty="0">
                <a:solidFill>
                  <a:schemeClr val="accent6"/>
                </a:solidFill>
              </a:rPr>
              <a:t>in-place</a:t>
            </a:r>
            <a:r>
              <a:rPr lang="en-JP" sz="1400" b="1" dirty="0">
                <a:solidFill>
                  <a:schemeClr val="bg1"/>
                </a:solidFill>
              </a:rPr>
              <a:t> quicksort</a:t>
            </a:r>
            <a:endParaRPr lang="en-JP" sz="14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A8886EC0-B47E-A394-8CF2-CDC912045789}"/>
              </a:ext>
            </a:extLst>
          </p:cNvPr>
          <p:cNvSpPr txBox="1"/>
          <p:nvPr/>
        </p:nvSpPr>
        <p:spPr>
          <a:xfrm>
            <a:off x="503424" y="9686033"/>
            <a:ext cx="28836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JP" sz="1200" dirty="0">
                <a:solidFill>
                  <a:schemeClr val="bg1"/>
                </a:solidFill>
              </a:rPr>
              <a:t>+ Advanced parallelism by </a:t>
            </a:r>
            <a:r>
              <a:rPr lang="en-JP" sz="12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work stealing</a:t>
            </a:r>
          </a:p>
        </p:txBody>
      </p:sp>
      <p:pic>
        <p:nvPicPr>
          <p:cNvPr id="209" name="Picture 208">
            <a:extLst>
              <a:ext uri="{FF2B5EF4-FFF2-40B4-BE49-F238E27FC236}">
                <a16:creationId xmlns:a16="http://schemas.microsoft.com/office/drawing/2014/main" id="{93C8AB12-FA9B-A2FC-CF81-2B9C334D88B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598004" y="8077178"/>
            <a:ext cx="2035861" cy="1875809"/>
          </a:xfrm>
          <a:prstGeom prst="rect">
            <a:avLst/>
          </a:prstGeom>
        </p:spPr>
      </p:pic>
      <p:sp>
        <p:nvSpPr>
          <p:cNvPr id="210" name="TextBox 209">
            <a:extLst>
              <a:ext uri="{FF2B5EF4-FFF2-40B4-BE49-F238E27FC236}">
                <a16:creationId xmlns:a16="http://schemas.microsoft.com/office/drawing/2014/main" id="{5F0B8276-DB97-E5D4-0107-DA8595228BCD}"/>
              </a:ext>
            </a:extLst>
          </p:cNvPr>
          <p:cNvSpPr txBox="1"/>
          <p:nvPr/>
        </p:nvSpPr>
        <p:spPr>
          <a:xfrm>
            <a:off x="4976809" y="8346104"/>
            <a:ext cx="1092607" cy="425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JP" sz="1200" b="1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Performance</a:t>
            </a:r>
          </a:p>
          <a:p>
            <a:pPr>
              <a:lnSpc>
                <a:spcPct val="90000"/>
              </a:lnSpc>
            </a:pPr>
            <a:r>
              <a:rPr lang="en-US" sz="1200" b="1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i</a:t>
            </a:r>
            <a:r>
              <a:rPr lang="en-JP" sz="1200" b="1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mproved!</a:t>
            </a:r>
          </a:p>
        </p:txBody>
      </p:sp>
      <p:pic>
        <p:nvPicPr>
          <p:cNvPr id="214" name="Picture 213">
            <a:extLst>
              <a:ext uri="{FF2B5EF4-FFF2-40B4-BE49-F238E27FC236}">
                <a16:creationId xmlns:a16="http://schemas.microsoft.com/office/drawing/2014/main" id="{A60DDAFC-E648-5FDF-5A3D-2A64E6B9913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57434" y="5938945"/>
            <a:ext cx="4729550" cy="1474285"/>
          </a:xfrm>
          <a:prstGeom prst="rect">
            <a:avLst/>
          </a:prstGeom>
        </p:spPr>
      </p:pic>
      <p:sp>
        <p:nvSpPr>
          <p:cNvPr id="218" name="Rectangle 217">
            <a:extLst>
              <a:ext uri="{FF2B5EF4-FFF2-40B4-BE49-F238E27FC236}">
                <a16:creationId xmlns:a16="http://schemas.microsoft.com/office/drawing/2014/main" id="{2E0CB861-C7A0-E273-1087-8DBA0B7C1560}"/>
              </a:ext>
            </a:extLst>
          </p:cNvPr>
          <p:cNvSpPr/>
          <p:nvPr/>
        </p:nvSpPr>
        <p:spPr>
          <a:xfrm>
            <a:off x="3261228" y="8903439"/>
            <a:ext cx="1080000" cy="1332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219" name="Rectangle 218">
            <a:extLst>
              <a:ext uri="{FF2B5EF4-FFF2-40B4-BE49-F238E27FC236}">
                <a16:creationId xmlns:a16="http://schemas.microsoft.com/office/drawing/2014/main" id="{3C09A325-C988-4CF4-F417-D12E4432C8B6}"/>
              </a:ext>
            </a:extLst>
          </p:cNvPr>
          <p:cNvSpPr/>
          <p:nvPr/>
        </p:nvSpPr>
        <p:spPr>
          <a:xfrm>
            <a:off x="3261228" y="9112344"/>
            <a:ext cx="503999" cy="1332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222" name="Oval 221">
            <a:extLst>
              <a:ext uri="{FF2B5EF4-FFF2-40B4-BE49-F238E27FC236}">
                <a16:creationId xmlns:a16="http://schemas.microsoft.com/office/drawing/2014/main" id="{350319A5-3D2A-910E-89CF-C1123E87E403}"/>
              </a:ext>
            </a:extLst>
          </p:cNvPr>
          <p:cNvSpPr>
            <a:spLocks noChangeAspect="1"/>
          </p:cNvSpPr>
          <p:nvPr/>
        </p:nvSpPr>
        <p:spPr>
          <a:xfrm>
            <a:off x="3809192" y="9103344"/>
            <a:ext cx="151886" cy="1512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223" name="Rectangle 222">
            <a:extLst>
              <a:ext uri="{FF2B5EF4-FFF2-40B4-BE49-F238E27FC236}">
                <a16:creationId xmlns:a16="http://schemas.microsoft.com/office/drawing/2014/main" id="{E7609091-30EA-0C47-95C1-473CAC5D101B}"/>
              </a:ext>
            </a:extLst>
          </p:cNvPr>
          <p:cNvSpPr/>
          <p:nvPr/>
        </p:nvSpPr>
        <p:spPr>
          <a:xfrm>
            <a:off x="3999228" y="9112344"/>
            <a:ext cx="342000" cy="1332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pic>
        <p:nvPicPr>
          <p:cNvPr id="224" name="Graphic 223">
            <a:extLst>
              <a:ext uri="{FF2B5EF4-FFF2-40B4-BE49-F238E27FC236}">
                <a16:creationId xmlns:a16="http://schemas.microsoft.com/office/drawing/2014/main" id="{C5920FEB-21A3-FB91-1F92-7935CB87DA2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09422" y="8608862"/>
            <a:ext cx="418604" cy="279070"/>
          </a:xfrm>
          <a:prstGeom prst="rect">
            <a:avLst/>
          </a:prstGeom>
        </p:spPr>
      </p:pic>
      <p:pic>
        <p:nvPicPr>
          <p:cNvPr id="225" name="Graphic 224">
            <a:extLst>
              <a:ext uri="{FF2B5EF4-FFF2-40B4-BE49-F238E27FC236}">
                <a16:creationId xmlns:a16="http://schemas.microsoft.com/office/drawing/2014/main" id="{412FAF7A-D214-C0F8-28B1-1535D2A07D8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339288" y="9289669"/>
            <a:ext cx="339162" cy="226108"/>
          </a:xfrm>
          <a:prstGeom prst="rect">
            <a:avLst/>
          </a:prstGeom>
        </p:spPr>
      </p:pic>
      <p:pic>
        <p:nvPicPr>
          <p:cNvPr id="226" name="Graphic 225">
            <a:extLst>
              <a:ext uri="{FF2B5EF4-FFF2-40B4-BE49-F238E27FC236}">
                <a16:creationId xmlns:a16="http://schemas.microsoft.com/office/drawing/2014/main" id="{DA03CCFE-94A1-F489-1CD2-152B2AB4591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H="1">
            <a:off x="4029737" y="9311508"/>
            <a:ext cx="287957" cy="191971"/>
          </a:xfrm>
          <a:prstGeom prst="rect">
            <a:avLst/>
          </a:prstGeom>
        </p:spPr>
      </p:pic>
      <p:pic>
        <p:nvPicPr>
          <p:cNvPr id="227" name="Picture 226">
            <a:extLst>
              <a:ext uri="{FF2B5EF4-FFF2-40B4-BE49-F238E27FC236}">
                <a16:creationId xmlns:a16="http://schemas.microsoft.com/office/drawing/2014/main" id="{3FA59DCF-B9CA-E4F4-7D69-D41F9F90FB2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862276" y="9307461"/>
            <a:ext cx="45719" cy="180074"/>
          </a:xfrm>
          <a:prstGeom prst="rect">
            <a:avLst/>
          </a:prstGeom>
        </p:spPr>
      </p:pic>
      <p:pic>
        <p:nvPicPr>
          <p:cNvPr id="228" name="Picture 227">
            <a:extLst>
              <a:ext uri="{FF2B5EF4-FFF2-40B4-BE49-F238E27FC236}">
                <a16:creationId xmlns:a16="http://schemas.microsoft.com/office/drawing/2014/main" id="{0CE42560-CA33-3270-64B5-03D2DE0D095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83945" y="8545973"/>
            <a:ext cx="2547185" cy="107685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E7FDE8A-CB65-41CC-0328-AE036CD3E78F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 l="23247" t="16417" r="15797" b="41254"/>
          <a:stretch>
            <a:fillRect/>
          </a:stretch>
        </p:blipFill>
        <p:spPr>
          <a:xfrm>
            <a:off x="158540" y="241838"/>
            <a:ext cx="595981" cy="686182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FC8CEE75-18A7-FE4B-5180-0E03EC999D32}"/>
              </a:ext>
            </a:extLst>
          </p:cNvPr>
          <p:cNvSpPr txBox="1"/>
          <p:nvPr/>
        </p:nvSpPr>
        <p:spPr>
          <a:xfrm>
            <a:off x="1070942" y="526692"/>
            <a:ext cx="43473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JP" sz="1000" dirty="0">
                <a:solidFill>
                  <a:schemeClr val="bg1"/>
                </a:solidFill>
              </a:rPr>
              <a:t>15th</a:t>
            </a:r>
          </a:p>
        </p:txBody>
      </p:sp>
    </p:spTree>
    <p:extLst>
      <p:ext uri="{BB962C8B-B14F-4D97-AF65-F5344CB8AC3E}">
        <p14:creationId xmlns:p14="http://schemas.microsoft.com/office/powerpoint/2010/main" val="22737570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96B24"/>
      </a:accent1>
      <a:accent2>
        <a:srgbClr val="4EA72E"/>
      </a:accent2>
      <a:accent3>
        <a:srgbClr val="156082"/>
      </a:accent3>
      <a:accent4>
        <a:srgbClr val="0F9ED5"/>
      </a:accent4>
      <a:accent5>
        <a:srgbClr val="A02B93"/>
      </a:accent5>
      <a:accent6>
        <a:srgbClr val="E97132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97E0A228-C590-4D20-B05F-A6BF04A0544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807</TotalTime>
  <Words>169</Words>
  <Application>Microsoft Macintosh PowerPoint</Application>
  <PresentationFormat>Widescreen</PresentationFormat>
  <Paragraphs>57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matsushita.yusuke.3x@ms.c.kyoto-u.ac.jp</dc:creator>
  <cp:lastModifiedBy>matsushita.yusuke.3x@ms.c.kyoto-u.ac.jp</cp:lastModifiedBy>
  <cp:revision>693</cp:revision>
  <dcterms:created xsi:type="dcterms:W3CDTF">2026-06-06T22:03:38Z</dcterms:created>
  <dcterms:modified xsi:type="dcterms:W3CDTF">2026-06-08T01:39:25Z</dcterms:modified>
</cp:coreProperties>
</file>